
<file path=[Content_Types].xml><?xml version="1.0" encoding="utf-8"?>
<Types xmlns="http://schemas.openxmlformats.org/package/2006/content-types">
  <Default Extension="xml" ContentType="application/xml"/>
  <Default Extension="jpeg" ContentType="image/jpeg"/>
  <Default Extension="png" ContentType="image/pn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5"/>
  </p:notesMasterIdLst>
  <p:sldIdLst>
    <p:sldId id="258" r:id="rId2"/>
    <p:sldId id="260" r:id="rId3"/>
    <p:sldId id="257" r:id="rId4"/>
    <p:sldId id="261" r:id="rId5"/>
    <p:sldId id="264" r:id="rId6"/>
    <p:sldId id="267" r:id="rId7"/>
    <p:sldId id="268" r:id="rId8"/>
    <p:sldId id="269" r:id="rId9"/>
    <p:sldId id="272" r:id="rId10"/>
    <p:sldId id="271" r:id="rId11"/>
    <p:sldId id="270" r:id="rId12"/>
    <p:sldId id="265" r:id="rId13"/>
    <p:sldId id="266"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000" autoAdjust="0"/>
    <p:restoredTop sz="94660"/>
  </p:normalViewPr>
  <p:slideViewPr>
    <p:cSldViewPr snapToGrid="0">
      <p:cViewPr varScale="1">
        <p:scale>
          <a:sx n="97" d="100"/>
          <a:sy n="97" d="100"/>
        </p:scale>
        <p:origin x="600" y="1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microsoft.com/office/2015/10/relationships/revisionInfo" Target="revisionInfo.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notesMaster" Target="notesMasters/notesMaster1.xml"/><Relationship Id="rId16" Type="http://schemas.openxmlformats.org/officeDocument/2006/relationships/presProps" Target="presProps.xml"/><Relationship Id="rId17" Type="http://schemas.openxmlformats.org/officeDocument/2006/relationships/viewProps" Target="viewProps.xml"/><Relationship Id="rId18" Type="http://schemas.openxmlformats.org/officeDocument/2006/relationships/theme" Target="theme/theme1.xml"/><Relationship Id="rId1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gif>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DAE0E56-9FAB-4C59-B73E-A56B438F0676}" type="datetimeFigureOut">
              <a:rPr lang="en-US" smtClean="0"/>
              <a:t>8/13/18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1B1537-69C4-4FCB-A290-78CFEF58EA64}" type="slidenum">
              <a:rPr lang="en-US" smtClean="0"/>
              <a:t>‹#›</a:t>
            </a:fld>
            <a:endParaRPr lang="en-US"/>
          </a:p>
        </p:txBody>
      </p:sp>
    </p:spTree>
    <p:extLst>
      <p:ext uri="{BB962C8B-B14F-4D97-AF65-F5344CB8AC3E}">
        <p14:creationId xmlns:p14="http://schemas.microsoft.com/office/powerpoint/2010/main" val="13781207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gif"/><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xmlns="" id="{DF4BD201-00D6-4376-8DCA-C706E72AF2EC}"/>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86497" y="316729"/>
            <a:ext cx="1940367" cy="464667"/>
          </a:xfrm>
          <a:prstGeom prst="rect">
            <a:avLst/>
          </a:prstGeom>
        </p:spPr>
      </p:pic>
      <p:pic>
        <p:nvPicPr>
          <p:cNvPr id="8" name="Picture 7">
            <a:extLst>
              <a:ext uri="{FF2B5EF4-FFF2-40B4-BE49-F238E27FC236}">
                <a16:creationId xmlns:a16="http://schemas.microsoft.com/office/drawing/2014/main" xmlns="" id="{67740DBB-A417-4BA1-BE4D-0644B78BBDD1}"/>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7571821" y="147886"/>
            <a:ext cx="2251785" cy="734606"/>
          </a:xfrm>
          <a:prstGeom prst="rect">
            <a:avLst/>
          </a:prstGeom>
        </p:spPr>
      </p:pic>
      <p:sp>
        <p:nvSpPr>
          <p:cNvPr id="9" name="Rectangle 8">
            <a:extLst>
              <a:ext uri="{FF2B5EF4-FFF2-40B4-BE49-F238E27FC236}">
                <a16:creationId xmlns:a16="http://schemas.microsoft.com/office/drawing/2014/main" xmlns="" id="{439DD325-F1C8-41A1-933C-4ACF8E5A5BB5}"/>
              </a:ext>
            </a:extLst>
          </p:cNvPr>
          <p:cNvSpPr/>
          <p:nvPr userDrawn="1"/>
        </p:nvSpPr>
        <p:spPr>
          <a:xfrm>
            <a:off x="0" y="236161"/>
            <a:ext cx="7029105" cy="646331"/>
          </a:xfrm>
          <a:prstGeom prst="rect">
            <a:avLst/>
          </a:prstGeom>
          <a:noFill/>
        </p:spPr>
        <p:txBody>
          <a:bodyPr wrap="none" lIns="91440" tIns="45720" rIns="91440" bIns="45720">
            <a:spAutoFit/>
          </a:bodyPr>
          <a:lstStyle/>
          <a:p>
            <a:pPr algn="ctr"/>
            <a:r>
              <a:rPr lang="en-US" sz="3600" b="1" cap="none" spc="0" dirty="0">
                <a:ln w="0"/>
                <a:solidFill>
                  <a:schemeClr val="accent1">
                    <a:lumMod val="50000"/>
                  </a:schemeClr>
                </a:solidFill>
                <a:effectLst>
                  <a:outerShdw blurRad="38100" dist="19050" dir="2700000" algn="tl" rotWithShape="0">
                    <a:schemeClr val="dk1">
                      <a:alpha val="40000"/>
                    </a:schemeClr>
                  </a:outerShdw>
                </a:effectLst>
                <a:latin typeface="Gisha" panose="020B0502040204020203" pitchFamily="34" charset="-79"/>
                <a:cs typeface="Gisha" panose="020B0502040204020203" pitchFamily="34" charset="-79"/>
              </a:rPr>
              <a:t>Western’s Industry 4.0 Network</a:t>
            </a:r>
          </a:p>
        </p:txBody>
      </p:sp>
      <p:cxnSp>
        <p:nvCxnSpPr>
          <p:cNvPr id="10" name="Straight Connector 9">
            <a:extLst>
              <a:ext uri="{FF2B5EF4-FFF2-40B4-BE49-F238E27FC236}">
                <a16:creationId xmlns:a16="http://schemas.microsoft.com/office/drawing/2014/main" xmlns="" id="{6E6BF886-75B2-472D-86BE-133B7779FBE0}"/>
              </a:ext>
            </a:extLst>
          </p:cNvPr>
          <p:cNvCxnSpPr/>
          <p:nvPr userDrawn="1"/>
        </p:nvCxnSpPr>
        <p:spPr>
          <a:xfrm>
            <a:off x="9973237" y="198434"/>
            <a:ext cx="0" cy="633510"/>
          </a:xfrm>
          <a:prstGeom prst="line">
            <a:avLst/>
          </a:prstGeom>
          <a:ln w="19050">
            <a:solidFill>
              <a:schemeClr val="accent1">
                <a:lumMod val="75000"/>
              </a:schemeClr>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xmlns="" id="{D3512987-74B2-4296-A578-5E9653E793D6}"/>
              </a:ext>
            </a:extLst>
          </p:cNvPr>
          <p:cNvCxnSpPr/>
          <p:nvPr userDrawn="1"/>
        </p:nvCxnSpPr>
        <p:spPr>
          <a:xfrm>
            <a:off x="231909" y="988165"/>
            <a:ext cx="11646131"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Tree>
    <p:extLst>
      <p:ext uri="{BB962C8B-B14F-4D97-AF65-F5344CB8AC3E}">
        <p14:creationId xmlns:p14="http://schemas.microsoft.com/office/powerpoint/2010/main" val="26272761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F70C5E2B-8E5F-4C05-810E-AD8B1F690088}"/>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xmlns="" id="{B39F69CC-2CB7-473E-B8CB-EFA4FE5DFB66}"/>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1224792F-4581-408E-B6DD-B7BE487560D1}"/>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xmlns="" id="{8B1988C4-DE14-4B66-824B-0F3C3F3D7CF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96930524-BF9C-4649-B609-02767D968ED2}"/>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26025838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xmlns="" id="{7747CA4F-3280-4B9D-A100-99632061ACFD}"/>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xmlns="" id="{1AFF3FC7-A341-4777-8661-715B31C63C0B}"/>
              </a:ext>
            </a:extLst>
          </p:cNvPr>
          <p:cNvSpPr>
            <a:spLocks noGrp="1"/>
          </p:cNvSpPr>
          <p:nvPr>
            <p:ph type="body" orient="vert" idx="1"/>
          </p:nvPr>
        </p:nvSpPr>
        <p:spPr>
          <a:xfrm>
            <a:off x="838200" y="365125"/>
            <a:ext cx="7734300" cy="5811838"/>
          </a:xfrm>
          <a:prstGeom prst="rect">
            <a:avLst/>
          </a:prstGeo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xmlns="" id="{88CD890C-1421-4A97-8D95-DDD628F32BC4}"/>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xmlns="" id="{5C0A5915-EDBD-429C-97A1-C5DD5DA509E2}"/>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DC11F285-99A4-4D79-BAD7-15D0A7D84EE6}"/>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35533823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xmlns="" id="{0830AD85-E962-4FED-900C-0D5D9A1CF524}"/>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590483" y="6090142"/>
            <a:ext cx="2251785" cy="734606"/>
          </a:xfrm>
          <a:prstGeom prst="rect">
            <a:avLst/>
          </a:prstGeom>
        </p:spPr>
      </p:pic>
      <p:sp>
        <p:nvSpPr>
          <p:cNvPr id="9" name="Rectangle 8">
            <a:extLst>
              <a:ext uri="{FF2B5EF4-FFF2-40B4-BE49-F238E27FC236}">
                <a16:creationId xmlns:a16="http://schemas.microsoft.com/office/drawing/2014/main" xmlns="" id="{2843958B-4B52-453A-AD3D-19D735EB42C0}"/>
              </a:ext>
            </a:extLst>
          </p:cNvPr>
          <p:cNvSpPr/>
          <p:nvPr userDrawn="1"/>
        </p:nvSpPr>
        <p:spPr>
          <a:xfrm>
            <a:off x="242175" y="6146587"/>
            <a:ext cx="4616200" cy="523220"/>
          </a:xfrm>
          <a:prstGeom prst="rect">
            <a:avLst/>
          </a:prstGeom>
          <a:noFill/>
        </p:spPr>
        <p:txBody>
          <a:bodyPr wrap="none" lIns="91440" tIns="45720" rIns="91440" bIns="45720">
            <a:spAutoFit/>
          </a:bodyPr>
          <a:lstStyle/>
          <a:p>
            <a:pPr algn="ctr"/>
            <a:r>
              <a:rPr lang="en-US" sz="2800" b="1" cap="none" spc="0" dirty="0">
                <a:ln w="0"/>
                <a:solidFill>
                  <a:schemeClr val="tx1">
                    <a:lumMod val="75000"/>
                    <a:lumOff val="25000"/>
                  </a:schemeClr>
                </a:solidFill>
                <a:effectLst>
                  <a:outerShdw blurRad="38100" dist="19050" dir="2700000" algn="tl" rotWithShape="0">
                    <a:schemeClr val="dk1">
                      <a:alpha val="40000"/>
                    </a:schemeClr>
                  </a:outerShdw>
                </a:effectLst>
                <a:latin typeface="Humanst521 Lt BT" panose="020B0402020204020304" pitchFamily="34" charset="0"/>
                <a:cs typeface="Gisha" panose="020B0502040204020203" pitchFamily="34" charset="-79"/>
              </a:rPr>
              <a:t>Western’s Industry 4.0 Network</a:t>
            </a:r>
          </a:p>
        </p:txBody>
      </p:sp>
      <p:cxnSp>
        <p:nvCxnSpPr>
          <p:cNvPr id="10" name="Straight Connector 9">
            <a:extLst>
              <a:ext uri="{FF2B5EF4-FFF2-40B4-BE49-F238E27FC236}">
                <a16:creationId xmlns:a16="http://schemas.microsoft.com/office/drawing/2014/main" xmlns="" id="{1383FF8C-8B01-4501-A69E-A57205109A54}"/>
              </a:ext>
            </a:extLst>
          </p:cNvPr>
          <p:cNvCxnSpPr/>
          <p:nvPr userDrawn="1"/>
        </p:nvCxnSpPr>
        <p:spPr>
          <a:xfrm>
            <a:off x="9991899" y="6146587"/>
            <a:ext cx="0" cy="633510"/>
          </a:xfrm>
          <a:prstGeom prst="line">
            <a:avLst/>
          </a:prstGeom>
          <a:ln w="12700">
            <a:solidFill>
              <a:schemeClr val="bg2">
                <a:lumMod val="10000"/>
              </a:schemeClr>
            </a:solidFill>
          </a:ln>
        </p:spPr>
        <p:style>
          <a:lnRef idx="1">
            <a:schemeClr val="dk1"/>
          </a:lnRef>
          <a:fillRef idx="0">
            <a:schemeClr val="dk1"/>
          </a:fillRef>
          <a:effectRef idx="0">
            <a:schemeClr val="dk1"/>
          </a:effectRef>
          <a:fontRef idx="minor">
            <a:schemeClr val="tx1"/>
          </a:fontRef>
        </p:style>
      </p:cxnSp>
      <p:cxnSp>
        <p:nvCxnSpPr>
          <p:cNvPr id="12" name="Straight Connector 11">
            <a:extLst>
              <a:ext uri="{FF2B5EF4-FFF2-40B4-BE49-F238E27FC236}">
                <a16:creationId xmlns:a16="http://schemas.microsoft.com/office/drawing/2014/main" xmlns="" id="{A52EC3E5-5631-4D72-B6FE-9117F53188B0}"/>
              </a:ext>
            </a:extLst>
          </p:cNvPr>
          <p:cNvCxnSpPr/>
          <p:nvPr userDrawn="1"/>
        </p:nvCxnSpPr>
        <p:spPr>
          <a:xfrm>
            <a:off x="315884" y="5998703"/>
            <a:ext cx="11646131" cy="0"/>
          </a:xfrm>
          <a:prstGeom prst="line">
            <a:avLst/>
          </a:prstGeom>
          <a:ln w="9525" cap="flat" cmpd="sng" algn="ctr">
            <a:solidFill>
              <a:schemeClr val="accent3"/>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pic>
        <p:nvPicPr>
          <p:cNvPr id="14" name="Picture 13">
            <a:extLst>
              <a:ext uri="{FF2B5EF4-FFF2-40B4-BE49-F238E27FC236}">
                <a16:creationId xmlns:a16="http://schemas.microsoft.com/office/drawing/2014/main" xmlns="" id="{3F76DAE8-D6D0-400A-9DD8-B93E2D57681A}"/>
              </a:ext>
            </a:extLst>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10141531" y="6239737"/>
            <a:ext cx="1820484" cy="435415"/>
          </a:xfrm>
          <a:prstGeom prst="rect">
            <a:avLst/>
          </a:prstGeom>
        </p:spPr>
      </p:pic>
      <p:cxnSp>
        <p:nvCxnSpPr>
          <p:cNvPr id="16" name="Straight Connector 15">
            <a:extLst>
              <a:ext uri="{FF2B5EF4-FFF2-40B4-BE49-F238E27FC236}">
                <a16:creationId xmlns:a16="http://schemas.microsoft.com/office/drawing/2014/main" xmlns="" id="{A3F21D91-8157-4F7A-8882-AFE79C8A56ED}"/>
              </a:ext>
            </a:extLst>
          </p:cNvPr>
          <p:cNvCxnSpPr/>
          <p:nvPr userDrawn="1"/>
        </p:nvCxnSpPr>
        <p:spPr>
          <a:xfrm>
            <a:off x="242175" y="942392"/>
            <a:ext cx="11570129" cy="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657205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03987858-ED1F-4697-9F68-935596A6427C}"/>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xmlns="" id="{8B62009F-DC2A-4AB3-A894-4643AA88FBFB}"/>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xmlns="" id="{57C3C3D3-FA6A-4DAA-B15B-0012924B9B95}"/>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5" name="Footer Placeholder 4">
            <a:extLst>
              <a:ext uri="{FF2B5EF4-FFF2-40B4-BE49-F238E27FC236}">
                <a16:creationId xmlns:a16="http://schemas.microsoft.com/office/drawing/2014/main" xmlns="" id="{96BE6D92-FEC7-4803-A0B4-526A0633EF5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xmlns="" id="{E36A81AA-0821-4038-A8D0-B31FA1A288DE}"/>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17107537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5D0FE27D-034C-437A-BEEB-A7402CAE6B27}"/>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xmlns="" id="{36AE8F2E-1CCC-4D4D-8F82-CF11686AF2EE}"/>
              </a:ext>
            </a:extLst>
          </p:cNvPr>
          <p:cNvSpPr>
            <a:spLocks noGrp="1"/>
          </p:cNvSpPr>
          <p:nvPr>
            <p:ph sz="half" idx="1"/>
          </p:nvPr>
        </p:nvSpPr>
        <p:spPr>
          <a:xfrm>
            <a:off x="838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xmlns="" id="{25ABAB8C-59B0-43DA-8AC5-E959975B2ADB}"/>
              </a:ext>
            </a:extLst>
          </p:cNvPr>
          <p:cNvSpPr>
            <a:spLocks noGrp="1"/>
          </p:cNvSpPr>
          <p:nvPr>
            <p:ph sz="half" idx="2"/>
          </p:nvPr>
        </p:nvSpPr>
        <p:spPr>
          <a:xfrm>
            <a:off x="6172200" y="1825625"/>
            <a:ext cx="5181600" cy="435133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xmlns="" id="{13A8E34C-89DF-4D8D-8D33-7D47A1EAAD1D}"/>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xmlns="" id="{FC4D73E1-2E60-455D-9A60-0298F35C06F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A8C5D06B-9845-4FFA-9B5F-CC93AB221D0D}"/>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397330700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AD45F25-EC09-4390-BD6C-A016273051A7}"/>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xmlns="" id="{86AC2DB5-D2F9-4D24-95DF-BA162B6E4BF9}"/>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xmlns="" id="{0C5B6695-CB66-449A-822A-4D380B09617F}"/>
              </a:ext>
            </a:extLst>
          </p:cNvPr>
          <p:cNvSpPr>
            <a:spLocks noGrp="1"/>
          </p:cNvSpPr>
          <p:nvPr>
            <p:ph sz="half" idx="2"/>
          </p:nvPr>
        </p:nvSpPr>
        <p:spPr>
          <a:xfrm>
            <a:off x="839788" y="2505075"/>
            <a:ext cx="5157787"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xmlns="" id="{4361E96A-F3FA-4A3F-A8B5-3F03D54AA6E7}"/>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xmlns="" id="{D47A0B3B-3FCA-4E35-ADE0-DE7490F843A3}"/>
              </a:ext>
            </a:extLst>
          </p:cNvPr>
          <p:cNvSpPr>
            <a:spLocks noGrp="1"/>
          </p:cNvSpPr>
          <p:nvPr>
            <p:ph sz="quarter" idx="4"/>
          </p:nvPr>
        </p:nvSpPr>
        <p:spPr>
          <a:xfrm>
            <a:off x="6172200" y="2505075"/>
            <a:ext cx="5183188" cy="3684588"/>
          </a:xfrm>
          <a:prstGeom prst="rect">
            <a:avLst/>
          </a:prstGeo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xmlns="" id="{CEFCA242-08BC-48D8-92C8-36647D9A570C}"/>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8" name="Footer Placeholder 7">
            <a:extLst>
              <a:ext uri="{FF2B5EF4-FFF2-40B4-BE49-F238E27FC236}">
                <a16:creationId xmlns:a16="http://schemas.microsoft.com/office/drawing/2014/main" xmlns="" id="{E14DEF60-E348-4A83-A731-9153258472FF}"/>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xmlns="" id="{6A44D2A3-F618-486D-AEC7-8826D6FD1443}"/>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296037825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77983222-E483-4978-AB52-A50B9B47AACF}"/>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xmlns="" id="{C75D4729-19BC-47BC-A1D9-4428F34C108E}"/>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4" name="Footer Placeholder 3">
            <a:extLst>
              <a:ext uri="{FF2B5EF4-FFF2-40B4-BE49-F238E27FC236}">
                <a16:creationId xmlns:a16="http://schemas.microsoft.com/office/drawing/2014/main" xmlns="" id="{DDC89495-85BF-4695-B15D-4A3BE335CFB4}"/>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xmlns="" id="{BB3DDB12-0089-4C6C-A190-8C5DCB060903}"/>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11984826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xmlns="" id="{9217EA2B-871B-4DB8-B59C-15871B3F3E60}"/>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3" name="Footer Placeholder 2">
            <a:extLst>
              <a:ext uri="{FF2B5EF4-FFF2-40B4-BE49-F238E27FC236}">
                <a16:creationId xmlns:a16="http://schemas.microsoft.com/office/drawing/2014/main" xmlns="" id="{1677EC53-886F-4BFB-A3E1-A59F905D254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xmlns="" id="{29D8FDB7-E58B-4C2F-910E-C5A430217AEB}"/>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13124652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2D39C668-A15C-46AE-92CD-733D971C93FD}"/>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xmlns="" id="{67298E61-410E-4E16-8118-F738FA30CFDF}"/>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xmlns="" id="{91A1CBDE-F11F-4238-9855-F55581E3A523}"/>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52BFB250-24DF-4AD1-8E35-C0441255F234}"/>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xmlns="" id="{2E809B0E-8405-4FB1-BC1F-6D1DE47A2F0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F160961B-98B4-4E59-BC96-950EBAB90DE5}"/>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33294185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xmlns="" id="{67F554CA-FB7F-4C76-8DA4-42EE531137B5}"/>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xmlns="" id="{C78704A7-BD66-4BFC-B2B9-0BE8978C5F38}"/>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xmlns="" id="{B9C8340F-03EE-46F2-9BD6-D5BBC740495A}"/>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xmlns="" id="{02A915E3-9415-499F-A523-58667EEA0278}"/>
              </a:ext>
            </a:extLst>
          </p:cNvPr>
          <p:cNvSpPr>
            <a:spLocks noGrp="1"/>
          </p:cNvSpPr>
          <p:nvPr>
            <p:ph type="dt" sz="half" idx="10"/>
          </p:nvPr>
        </p:nvSpPr>
        <p:spPr>
          <a:xfrm>
            <a:off x="838200" y="6356350"/>
            <a:ext cx="2743200" cy="365125"/>
          </a:xfrm>
          <a:prstGeom prst="rect">
            <a:avLst/>
          </a:prstGeom>
        </p:spPr>
        <p:txBody>
          <a:bodyPr/>
          <a:lstStyle/>
          <a:p>
            <a:endParaRPr lang="en-US"/>
          </a:p>
        </p:txBody>
      </p:sp>
      <p:sp>
        <p:nvSpPr>
          <p:cNvPr id="6" name="Footer Placeholder 5">
            <a:extLst>
              <a:ext uri="{FF2B5EF4-FFF2-40B4-BE49-F238E27FC236}">
                <a16:creationId xmlns:a16="http://schemas.microsoft.com/office/drawing/2014/main" xmlns="" id="{AA67D9C0-3716-4195-B96B-5518578BA25E}"/>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xmlns="" id="{244301FB-2BBC-4693-B1D3-A112BFFE9D51}"/>
              </a:ext>
            </a:extLst>
          </p:cNvPr>
          <p:cNvSpPr>
            <a:spLocks noGrp="1"/>
          </p:cNvSpPr>
          <p:nvPr>
            <p:ph type="sldNum" sz="quarter" idx="12"/>
          </p:nvPr>
        </p:nvSpPr>
        <p:spPr>
          <a:xfrm>
            <a:off x="8610600" y="6356350"/>
            <a:ext cx="2743200" cy="365125"/>
          </a:xfrm>
          <a:prstGeom prst="rect">
            <a:avLst/>
          </a:prstGeom>
        </p:spPr>
        <p:txBody>
          <a:bodyPr/>
          <a:lstStyle/>
          <a:p>
            <a:fld id="{98F24097-2B0E-46A9-978D-7FEAC6A80E9F}" type="slidenum">
              <a:rPr lang="en-US" smtClean="0"/>
              <a:t>‹#›</a:t>
            </a:fld>
            <a:endParaRPr lang="en-US"/>
          </a:p>
        </p:txBody>
      </p:sp>
    </p:spTree>
    <p:extLst>
      <p:ext uri="{BB962C8B-B14F-4D97-AF65-F5344CB8AC3E}">
        <p14:creationId xmlns:p14="http://schemas.microsoft.com/office/powerpoint/2010/main" val="8637012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24657260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s://developer.dji.com/onboard-api-reference/index.html"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E6E3CECD-880F-4167-8464-8415554A5964}"/>
              </a:ext>
            </a:extLst>
          </p:cNvPr>
          <p:cNvSpPr/>
          <p:nvPr/>
        </p:nvSpPr>
        <p:spPr>
          <a:xfrm>
            <a:off x="463012" y="3043977"/>
            <a:ext cx="3493264" cy="707886"/>
          </a:xfrm>
          <a:prstGeom prst="rect">
            <a:avLst/>
          </a:prstGeom>
          <a:noFill/>
        </p:spPr>
        <p:txBody>
          <a:bodyPr wrap="none" lIns="91440" tIns="45720" rIns="91440" bIns="45720">
            <a:spAutoFit/>
          </a:bodyPr>
          <a:lstStyle/>
          <a:p>
            <a:pPr algn="ctr"/>
            <a:r>
              <a:rPr lang="en-US" sz="4000" b="0" cap="none" spc="0" dirty="0">
                <a:ln w="0"/>
                <a:solidFill>
                  <a:schemeClr val="tx1">
                    <a:lumMod val="75000"/>
                    <a:lumOff val="25000"/>
                  </a:schemeClr>
                </a:solidFill>
                <a:effectLst>
                  <a:outerShdw blurRad="38100" dist="25400" dir="5400000" algn="ctr" rotWithShape="0">
                    <a:srgbClr val="6E747A">
                      <a:alpha val="43000"/>
                    </a:srgbClr>
                  </a:outerShdw>
                </a:effectLst>
              </a:rPr>
              <a:t>Progress Report</a:t>
            </a:r>
          </a:p>
        </p:txBody>
      </p:sp>
      <p:sp>
        <p:nvSpPr>
          <p:cNvPr id="4" name="Subtitle 2">
            <a:extLst>
              <a:ext uri="{FF2B5EF4-FFF2-40B4-BE49-F238E27FC236}">
                <a16:creationId xmlns:a16="http://schemas.microsoft.com/office/drawing/2014/main" xmlns="" id="{F81F0316-7A27-46BF-9B08-B295D37BE645}"/>
              </a:ext>
            </a:extLst>
          </p:cNvPr>
          <p:cNvSpPr txBox="1">
            <a:spLocks/>
          </p:cNvSpPr>
          <p:nvPr/>
        </p:nvSpPr>
        <p:spPr>
          <a:xfrm>
            <a:off x="463012" y="3983770"/>
            <a:ext cx="7010400" cy="2105610"/>
          </a:xfrm>
          <a:prstGeom prst="rect">
            <a:avLst/>
          </a:prstGeom>
        </p:spPr>
        <p:txBody>
          <a:bodyPr>
            <a:normAutofit fontScale="7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70000"/>
              </a:lnSpc>
              <a:buNone/>
            </a:pPr>
            <a:r>
              <a:rPr lang="en-US" sz="3600" u="sng" dirty="0"/>
              <a:t>Student Name</a:t>
            </a:r>
            <a:r>
              <a:rPr lang="en-US" sz="3600" dirty="0"/>
              <a:t>: Jianhui Li</a:t>
            </a:r>
          </a:p>
          <a:p>
            <a:pPr marL="0" indent="0">
              <a:lnSpc>
                <a:spcPct val="170000"/>
              </a:lnSpc>
              <a:buNone/>
            </a:pPr>
            <a:r>
              <a:rPr lang="en-US" sz="3400" u="sng" dirty="0"/>
              <a:t>Supervised by</a:t>
            </a:r>
            <a:r>
              <a:rPr lang="en-US" sz="3400" dirty="0"/>
              <a:t>: Dr. Tengyuan Zhang &amp; Prof. Jun Yang</a:t>
            </a:r>
          </a:p>
          <a:p>
            <a:pPr marL="0" indent="0">
              <a:lnSpc>
                <a:spcPct val="170000"/>
              </a:lnSpc>
              <a:buNone/>
            </a:pPr>
            <a:r>
              <a:rPr lang="en-US" sz="3200" u="sng" dirty="0"/>
              <a:t>Submission Date:  June 15</a:t>
            </a:r>
            <a:r>
              <a:rPr lang="en-US" sz="3200" u="sng" baseline="30000" dirty="0"/>
              <a:t>st</a:t>
            </a:r>
            <a:r>
              <a:rPr lang="en-US" sz="3200" u="sng" dirty="0"/>
              <a:t>, 2018</a:t>
            </a:r>
          </a:p>
        </p:txBody>
      </p:sp>
      <p:sp>
        <p:nvSpPr>
          <p:cNvPr id="5" name="Rectangle 4">
            <a:extLst>
              <a:ext uri="{FF2B5EF4-FFF2-40B4-BE49-F238E27FC236}">
                <a16:creationId xmlns:a16="http://schemas.microsoft.com/office/drawing/2014/main" xmlns="" id="{E9312012-6B2E-4EE5-9628-7E4ED037B6BA}"/>
              </a:ext>
            </a:extLst>
          </p:cNvPr>
          <p:cNvSpPr/>
          <p:nvPr/>
        </p:nvSpPr>
        <p:spPr>
          <a:xfrm>
            <a:off x="1682213" y="1439794"/>
            <a:ext cx="9621892" cy="1754326"/>
          </a:xfrm>
          <a:prstGeom prst="rect">
            <a:avLst/>
          </a:prstGeom>
          <a:noFill/>
        </p:spPr>
        <p:txBody>
          <a:bodyPr wrap="square" lIns="91440" tIns="45720" rIns="91440" bIns="45720">
            <a:spAutoFit/>
          </a:bodyPr>
          <a:lstStyle/>
          <a:p>
            <a:r>
              <a:rPr lang="en-US" sz="5400" dirty="0">
                <a:ln w="0"/>
                <a:solidFill>
                  <a:schemeClr val="tx1">
                    <a:lumMod val="75000"/>
                    <a:lumOff val="25000"/>
                  </a:schemeClr>
                </a:solidFill>
                <a:effectLst>
                  <a:outerShdw blurRad="38100" dist="25400" dir="5400000" algn="ctr" rotWithShape="0">
                    <a:srgbClr val="6E747A">
                      <a:alpha val="43000"/>
                    </a:srgbClr>
                  </a:outerShdw>
                </a:effectLst>
              </a:rPr>
              <a:t>Autonomous Drone Delivery System for Industry 4.0 </a:t>
            </a:r>
            <a:endParaRPr lang="en-US" sz="5400" b="0" cap="none" spc="0" dirty="0">
              <a:ln w="0"/>
              <a:solidFill>
                <a:schemeClr val="tx1">
                  <a:lumMod val="75000"/>
                  <a:lumOff val="25000"/>
                </a:schemeClr>
              </a:solidFill>
              <a:effectLst>
                <a:outerShdw blurRad="38100" dist="25400" dir="5400000" algn="ctr" rotWithShape="0">
                  <a:srgbClr val="6E747A">
                    <a:alpha val="43000"/>
                  </a:srgbClr>
                </a:outerShdw>
              </a:effectLst>
            </a:endParaRPr>
          </a:p>
        </p:txBody>
      </p:sp>
    </p:spTree>
    <p:extLst>
      <p:ext uri="{BB962C8B-B14F-4D97-AF65-F5344CB8AC3E}">
        <p14:creationId xmlns:p14="http://schemas.microsoft.com/office/powerpoint/2010/main" val="21130990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xmlns="" id="{088C4DE8-5F2D-4798-A981-85166CBE18E3}"/>
              </a:ext>
            </a:extLst>
          </p:cNvPr>
          <p:cNvPicPr>
            <a:picLocks noChangeAspect="1"/>
          </p:cNvPicPr>
          <p:nvPr/>
        </p:nvPicPr>
        <p:blipFill>
          <a:blip r:embed="rId2"/>
          <a:stretch>
            <a:fillRect/>
          </a:stretch>
        </p:blipFill>
        <p:spPr>
          <a:xfrm>
            <a:off x="5163671" y="1071282"/>
            <a:ext cx="6544236" cy="4908177"/>
          </a:xfrm>
          <a:prstGeom prst="rect">
            <a:avLst/>
          </a:prstGeom>
        </p:spPr>
      </p:pic>
      <p:sp>
        <p:nvSpPr>
          <p:cNvPr id="4" name="TextBox 3">
            <a:extLst>
              <a:ext uri="{FF2B5EF4-FFF2-40B4-BE49-F238E27FC236}">
                <a16:creationId xmlns:a16="http://schemas.microsoft.com/office/drawing/2014/main" xmlns="" id="{38190142-5EF8-4CFA-913D-8CE61C31A97C}"/>
              </a:ext>
            </a:extLst>
          </p:cNvPr>
          <p:cNvSpPr txBox="1"/>
          <p:nvPr/>
        </p:nvSpPr>
        <p:spPr>
          <a:xfrm>
            <a:off x="371059" y="1431236"/>
            <a:ext cx="4452731" cy="2308324"/>
          </a:xfrm>
          <a:prstGeom prst="rect">
            <a:avLst/>
          </a:prstGeom>
          <a:noFill/>
        </p:spPr>
        <p:txBody>
          <a:bodyPr wrap="square" rtlCol="0">
            <a:spAutoFit/>
          </a:bodyPr>
          <a:lstStyle/>
          <a:p>
            <a:r>
              <a:rPr lang="en-US" sz="2400" dirty="0"/>
              <a:t>Progress 2: </a:t>
            </a:r>
          </a:p>
          <a:p>
            <a:endParaRPr lang="en-US" sz="2400" dirty="0"/>
          </a:p>
          <a:p>
            <a:pPr marL="342900" indent="-342900">
              <a:buAutoNum type="arabicPeriod"/>
            </a:pPr>
            <a:r>
              <a:rPr lang="en-US" sz="2400" dirty="0"/>
              <a:t>Prepare the </a:t>
            </a:r>
            <a:r>
              <a:rPr lang="en-US" sz="2400" dirty="0" err="1"/>
              <a:t>c++</a:t>
            </a:r>
            <a:r>
              <a:rPr lang="en-US" sz="2400" dirty="0"/>
              <a:t>coding in </a:t>
            </a:r>
            <a:r>
              <a:rPr lang="en-US" sz="2400" dirty="0" err="1"/>
              <a:t>linux</a:t>
            </a:r>
            <a:r>
              <a:rPr lang="en-US" sz="2400" dirty="0"/>
              <a:t> system</a:t>
            </a:r>
          </a:p>
          <a:p>
            <a:pPr marL="342900" indent="-342900">
              <a:buAutoNum type="arabicPeriod"/>
            </a:pPr>
            <a:r>
              <a:rPr lang="en-US" sz="2400" dirty="0"/>
              <a:t>Connect the RX, TX, GND pin to the UART port on m100</a:t>
            </a:r>
          </a:p>
        </p:txBody>
      </p:sp>
    </p:spTree>
    <p:extLst>
      <p:ext uri="{BB962C8B-B14F-4D97-AF65-F5344CB8AC3E}">
        <p14:creationId xmlns:p14="http://schemas.microsoft.com/office/powerpoint/2010/main" val="6711901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BF8C4C1F-FAF8-4AD5-8A74-DCA73B09496C}"/>
              </a:ext>
            </a:extLst>
          </p:cNvPr>
          <p:cNvSpPr txBox="1"/>
          <p:nvPr/>
        </p:nvSpPr>
        <p:spPr>
          <a:xfrm>
            <a:off x="728868" y="1965400"/>
            <a:ext cx="4611758" cy="3323987"/>
          </a:xfrm>
          <a:prstGeom prst="rect">
            <a:avLst/>
          </a:prstGeom>
          <a:noFill/>
        </p:spPr>
        <p:txBody>
          <a:bodyPr wrap="square" rtlCol="0">
            <a:spAutoFit/>
          </a:bodyPr>
          <a:lstStyle/>
          <a:p>
            <a:r>
              <a:rPr lang="en-US" sz="2400" dirty="0"/>
              <a:t>Progress 3: </a:t>
            </a:r>
          </a:p>
          <a:p>
            <a:endParaRPr lang="en-US" sz="2400" dirty="0"/>
          </a:p>
          <a:p>
            <a:pPr marL="342900" indent="-342900">
              <a:buAutoNum type="arabicPeriod"/>
            </a:pPr>
            <a:r>
              <a:rPr lang="en-US" sz="2400" dirty="0"/>
              <a:t>Prepare the </a:t>
            </a:r>
            <a:r>
              <a:rPr lang="en-US" sz="2400" dirty="0" err="1"/>
              <a:t>c++</a:t>
            </a:r>
            <a:r>
              <a:rPr lang="en-US" sz="2400" dirty="0"/>
              <a:t>coding in </a:t>
            </a:r>
            <a:r>
              <a:rPr lang="en-US" sz="2400" dirty="0" err="1"/>
              <a:t>linux</a:t>
            </a:r>
            <a:r>
              <a:rPr lang="en-US" sz="2400" dirty="0"/>
              <a:t> system</a:t>
            </a:r>
          </a:p>
          <a:p>
            <a:pPr marL="342900" indent="-342900">
              <a:buAutoNum type="arabicPeriod"/>
            </a:pPr>
            <a:r>
              <a:rPr lang="en-US" sz="2400" dirty="0"/>
              <a:t>Upload to onboard SDK</a:t>
            </a:r>
          </a:p>
          <a:p>
            <a:pPr marL="342900" indent="-342900">
              <a:buAutoNum type="arabicPeriod"/>
            </a:pPr>
            <a:r>
              <a:rPr lang="en-US" sz="2400" dirty="0"/>
              <a:t>Observe the Raspberry, we can find the drone send its information back to board.</a:t>
            </a:r>
          </a:p>
          <a:p>
            <a:pPr marL="342900" indent="-342900">
              <a:buAutoNum type="arabicPeriod"/>
            </a:pPr>
            <a:endParaRPr lang="en-US" dirty="0"/>
          </a:p>
        </p:txBody>
      </p:sp>
      <p:pic>
        <p:nvPicPr>
          <p:cNvPr id="4" name="Picture 3">
            <a:extLst>
              <a:ext uri="{FF2B5EF4-FFF2-40B4-BE49-F238E27FC236}">
                <a16:creationId xmlns:a16="http://schemas.microsoft.com/office/drawing/2014/main" xmlns="" id="{B945393A-C48E-44EE-985D-B3D23E2E7AC5}"/>
              </a:ext>
            </a:extLst>
          </p:cNvPr>
          <p:cNvPicPr>
            <a:picLocks noChangeAspect="1"/>
          </p:cNvPicPr>
          <p:nvPr/>
        </p:nvPicPr>
        <p:blipFill>
          <a:blip r:embed="rId2"/>
          <a:stretch>
            <a:fillRect/>
          </a:stretch>
        </p:blipFill>
        <p:spPr>
          <a:xfrm>
            <a:off x="5916706" y="1444488"/>
            <a:ext cx="5821083" cy="4365812"/>
          </a:xfrm>
          <a:prstGeom prst="rect">
            <a:avLst/>
          </a:prstGeom>
        </p:spPr>
      </p:pic>
    </p:spTree>
    <p:extLst>
      <p:ext uri="{BB962C8B-B14F-4D97-AF65-F5344CB8AC3E}">
        <p14:creationId xmlns:p14="http://schemas.microsoft.com/office/powerpoint/2010/main" val="11849350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2095434A-E44B-40B5-9E35-6DDD805DBA80}"/>
              </a:ext>
            </a:extLst>
          </p:cNvPr>
          <p:cNvSpPr/>
          <p:nvPr/>
        </p:nvSpPr>
        <p:spPr>
          <a:xfrm>
            <a:off x="172305" y="233465"/>
            <a:ext cx="2367508"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Summary</a:t>
            </a:r>
          </a:p>
        </p:txBody>
      </p:sp>
      <p:sp>
        <p:nvSpPr>
          <p:cNvPr id="3" name="Content Placeholder 3">
            <a:extLst>
              <a:ext uri="{FF2B5EF4-FFF2-40B4-BE49-F238E27FC236}">
                <a16:creationId xmlns:a16="http://schemas.microsoft.com/office/drawing/2014/main" xmlns="" id="{D5D0F057-06E2-4F98-9720-1ED99CB53F68}"/>
              </a:ext>
            </a:extLst>
          </p:cNvPr>
          <p:cNvSpPr txBox="1">
            <a:spLocks/>
          </p:cNvSpPr>
          <p:nvPr/>
        </p:nvSpPr>
        <p:spPr>
          <a:xfrm>
            <a:off x="172305" y="1002906"/>
            <a:ext cx="8229600" cy="49377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dirty="0"/>
              <a:t>In the last two weeks, there are two labs to verify the possibility of communication between mobile, raspberry and drone. They can achieve send order to the drone from raspberry and mobile separately.   </a:t>
            </a:r>
          </a:p>
        </p:txBody>
      </p:sp>
    </p:spTree>
    <p:extLst>
      <p:ext uri="{BB962C8B-B14F-4D97-AF65-F5344CB8AC3E}">
        <p14:creationId xmlns:p14="http://schemas.microsoft.com/office/powerpoint/2010/main" val="29021227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C54F3492-5D61-44C4-B9B8-0F899E9FB0A3}"/>
              </a:ext>
            </a:extLst>
          </p:cNvPr>
          <p:cNvSpPr/>
          <p:nvPr/>
        </p:nvSpPr>
        <p:spPr>
          <a:xfrm>
            <a:off x="183502" y="224134"/>
            <a:ext cx="2814168" cy="769441"/>
          </a:xfrm>
          <a:prstGeom prst="rect">
            <a:avLst/>
          </a:prstGeom>
          <a:noFill/>
        </p:spPr>
        <p:txBody>
          <a:bodyPr wrap="none" lIns="91440" tIns="45720" rIns="91440" bIns="45720">
            <a:spAutoFit/>
          </a:bodyPr>
          <a:lstStyle/>
          <a:p>
            <a:pPr algn="ctr"/>
            <a:r>
              <a:rPr lang="en-US" sz="4400" dirty="0">
                <a:ln w="0"/>
                <a:effectLst>
                  <a:outerShdw blurRad="38100" dist="19050" dir="2700000" algn="tl" rotWithShape="0">
                    <a:schemeClr val="dk1">
                      <a:alpha val="40000"/>
                    </a:schemeClr>
                  </a:outerShdw>
                </a:effectLst>
              </a:rPr>
              <a:t>Future Plan</a:t>
            </a:r>
            <a:endParaRPr lang="en-US" sz="4400" b="0" cap="none" spc="0" dirty="0">
              <a:ln w="0"/>
              <a:solidFill>
                <a:schemeClr val="tx1"/>
              </a:solidFill>
              <a:effectLst>
                <a:outerShdw blurRad="38100" dist="19050" dir="2700000" algn="tl" rotWithShape="0">
                  <a:schemeClr val="dk1">
                    <a:alpha val="40000"/>
                  </a:schemeClr>
                </a:outerShdw>
              </a:effectLst>
            </a:endParaRPr>
          </a:p>
        </p:txBody>
      </p:sp>
      <p:sp>
        <p:nvSpPr>
          <p:cNvPr id="3" name="Content Placeholder 3">
            <a:extLst>
              <a:ext uri="{FF2B5EF4-FFF2-40B4-BE49-F238E27FC236}">
                <a16:creationId xmlns:a16="http://schemas.microsoft.com/office/drawing/2014/main" xmlns="" id="{37A416E1-00FB-4EEF-AF7F-58BBE1F905FC}"/>
              </a:ext>
            </a:extLst>
          </p:cNvPr>
          <p:cNvSpPr txBox="1">
            <a:spLocks/>
          </p:cNvSpPr>
          <p:nvPr/>
        </p:nvSpPr>
        <p:spPr>
          <a:xfrm>
            <a:off x="183502" y="1823309"/>
            <a:ext cx="11111032" cy="4193178"/>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914400" lvl="2" indent="0">
              <a:lnSpc>
                <a:spcPct val="150000"/>
              </a:lnSpc>
              <a:buNone/>
            </a:pPr>
            <a:r>
              <a:rPr lang="en-US" altLang="zh-CN" sz="2800" dirty="0"/>
              <a:t>	In</a:t>
            </a:r>
            <a:r>
              <a:rPr lang="zh-CN" altLang="en-US" sz="2800" dirty="0"/>
              <a:t> </a:t>
            </a:r>
            <a:r>
              <a:rPr lang="en-US" altLang="zh-CN" sz="2800" dirty="0"/>
              <a:t>the</a:t>
            </a:r>
            <a:r>
              <a:rPr lang="zh-CN" altLang="en-US" sz="2800" dirty="0"/>
              <a:t> </a:t>
            </a:r>
            <a:r>
              <a:rPr lang="en-US" altLang="zh-CN" sz="2800" dirty="0"/>
              <a:t>next</a:t>
            </a:r>
            <a:r>
              <a:rPr lang="zh-CN" altLang="en-US" sz="2800" dirty="0"/>
              <a:t> </a:t>
            </a:r>
            <a:r>
              <a:rPr lang="en-US" altLang="zh-CN" sz="2800" dirty="0"/>
              <a:t>two</a:t>
            </a:r>
            <a:r>
              <a:rPr lang="zh-CN" altLang="en-US" sz="2800" dirty="0"/>
              <a:t> </a:t>
            </a:r>
            <a:r>
              <a:rPr lang="en-US" altLang="zh-CN" sz="2800" dirty="0"/>
              <a:t>weeks,</a:t>
            </a:r>
            <a:r>
              <a:rPr lang="zh-CN" altLang="en-US" sz="2800" dirty="0"/>
              <a:t> </a:t>
            </a:r>
            <a:r>
              <a:rPr lang="en-US" altLang="zh-CN" sz="2800" dirty="0"/>
              <a:t>try to build communications between raspberry Pi and the guidance. Also, learning Linux and how to use other orders is the next hardest part, because programming needs to learn much basic computer science knowledge</a:t>
            </a:r>
            <a:endParaRPr lang="en-US" sz="2800" dirty="0"/>
          </a:p>
        </p:txBody>
      </p:sp>
    </p:spTree>
    <p:extLst>
      <p:ext uri="{BB962C8B-B14F-4D97-AF65-F5344CB8AC3E}">
        <p14:creationId xmlns:p14="http://schemas.microsoft.com/office/powerpoint/2010/main" val="3868122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33B47B9B-CEB2-43C4-8685-2B764EEE990D}"/>
              </a:ext>
            </a:extLst>
          </p:cNvPr>
          <p:cNvSpPr/>
          <p:nvPr/>
        </p:nvSpPr>
        <p:spPr>
          <a:xfrm>
            <a:off x="225248" y="247596"/>
            <a:ext cx="2141419"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Progress</a:t>
            </a:r>
          </a:p>
        </p:txBody>
      </p:sp>
      <p:sp>
        <p:nvSpPr>
          <p:cNvPr id="3" name="Content Placeholder 2">
            <a:extLst>
              <a:ext uri="{FF2B5EF4-FFF2-40B4-BE49-F238E27FC236}">
                <a16:creationId xmlns:a16="http://schemas.microsoft.com/office/drawing/2014/main" xmlns="" id="{84988C67-4446-46AE-82DA-1E4B12F0E526}"/>
              </a:ext>
            </a:extLst>
          </p:cNvPr>
          <p:cNvSpPr txBox="1">
            <a:spLocks/>
          </p:cNvSpPr>
          <p:nvPr/>
        </p:nvSpPr>
        <p:spPr>
          <a:xfrm>
            <a:off x="225248" y="1017037"/>
            <a:ext cx="10560940" cy="49377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r>
              <a:rPr lang="en-US" dirty="0"/>
              <a:t>Learning objective-c from </a:t>
            </a:r>
            <a:r>
              <a:rPr lang="en-US" dirty="0" err="1"/>
              <a:t>udemy</a:t>
            </a:r>
            <a:r>
              <a:rPr lang="en-US" dirty="0"/>
              <a:t> and </a:t>
            </a:r>
            <a:r>
              <a:rPr lang="en-US" dirty="0" err="1"/>
              <a:t>youtube</a:t>
            </a:r>
            <a:endParaRPr lang="en-US" dirty="0"/>
          </a:p>
          <a:p>
            <a:pPr>
              <a:lnSpc>
                <a:spcPct val="150000"/>
              </a:lnSpc>
            </a:pPr>
            <a:r>
              <a:rPr lang="en-US" dirty="0"/>
              <a:t>Using Mobile SDK, and build an APP control the drone</a:t>
            </a:r>
          </a:p>
          <a:p>
            <a:pPr>
              <a:lnSpc>
                <a:spcPct val="150000"/>
              </a:lnSpc>
            </a:pPr>
            <a:r>
              <a:rPr lang="en-US" dirty="0"/>
              <a:t>Develop Onboard SDK with Raspberry PI </a:t>
            </a:r>
          </a:p>
          <a:p>
            <a:pPr>
              <a:lnSpc>
                <a:spcPct val="150000"/>
              </a:lnSpc>
            </a:pPr>
            <a:r>
              <a:rPr lang="en-US" altLang="zh-CN" dirty="0"/>
              <a:t>Use </a:t>
            </a:r>
            <a:r>
              <a:rPr lang="en-US" altLang="zh-CN" dirty="0" err="1"/>
              <a:t>c++</a:t>
            </a:r>
            <a:r>
              <a:rPr lang="en-US" altLang="zh-CN" dirty="0"/>
              <a:t> writing code and debug in </a:t>
            </a:r>
            <a:r>
              <a:rPr lang="en-US" altLang="zh-CN" dirty="0" err="1"/>
              <a:t>linux</a:t>
            </a:r>
            <a:endParaRPr lang="en-US" altLang="zh-CN" dirty="0"/>
          </a:p>
          <a:p>
            <a:pPr>
              <a:lnSpc>
                <a:spcPct val="150000"/>
              </a:lnSpc>
            </a:pPr>
            <a:r>
              <a:rPr lang="en-US" altLang="zh-CN" dirty="0"/>
              <a:t>Successfully communicate with M100  by using Raspberry PI</a:t>
            </a:r>
          </a:p>
        </p:txBody>
      </p:sp>
    </p:spTree>
    <p:extLst>
      <p:ext uri="{BB962C8B-B14F-4D97-AF65-F5344CB8AC3E}">
        <p14:creationId xmlns:p14="http://schemas.microsoft.com/office/powerpoint/2010/main" val="421336594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xmlns="" id="{137CDDBF-BFBB-4EE5-B4BD-07FAD8E6E4EA}"/>
              </a:ext>
            </a:extLst>
          </p:cNvPr>
          <p:cNvSpPr/>
          <p:nvPr/>
        </p:nvSpPr>
        <p:spPr>
          <a:xfrm>
            <a:off x="225248" y="177482"/>
            <a:ext cx="2578846"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Objectives</a:t>
            </a:r>
          </a:p>
        </p:txBody>
      </p:sp>
      <p:sp>
        <p:nvSpPr>
          <p:cNvPr id="5" name="Content Placeholder 2">
            <a:extLst>
              <a:ext uri="{FF2B5EF4-FFF2-40B4-BE49-F238E27FC236}">
                <a16:creationId xmlns:a16="http://schemas.microsoft.com/office/drawing/2014/main" xmlns="" id="{10D1F9B1-E5F5-4874-93A9-4BA3D55617D4}"/>
              </a:ext>
            </a:extLst>
          </p:cNvPr>
          <p:cNvSpPr txBox="1">
            <a:spLocks/>
          </p:cNvSpPr>
          <p:nvPr/>
        </p:nvSpPr>
        <p:spPr>
          <a:xfrm>
            <a:off x="225248" y="1017037"/>
            <a:ext cx="10560940" cy="49377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nSpc>
                <a:spcPct val="150000"/>
              </a:lnSpc>
            </a:pPr>
            <a:endParaRPr lang="en-US" dirty="0"/>
          </a:p>
          <a:p>
            <a:pPr>
              <a:lnSpc>
                <a:spcPct val="150000"/>
              </a:lnSpc>
              <a:buFont typeface="Arial" charset="0"/>
              <a:buChar char="•"/>
            </a:pPr>
            <a:r>
              <a:rPr lang="en-US" altLang="zh-CN" sz="2000" dirty="0"/>
              <a:t>Know</a:t>
            </a:r>
            <a:r>
              <a:rPr lang="zh-CN" altLang="en-US" sz="2000" dirty="0"/>
              <a:t> </a:t>
            </a:r>
            <a:r>
              <a:rPr lang="en-US" altLang="zh-CN" sz="2000" dirty="0"/>
              <a:t>and</a:t>
            </a:r>
            <a:r>
              <a:rPr lang="zh-CN" altLang="en-US" sz="2000" dirty="0"/>
              <a:t> </a:t>
            </a:r>
            <a:r>
              <a:rPr lang="en-US" altLang="zh-CN" sz="2000" dirty="0"/>
              <a:t>learn</a:t>
            </a:r>
            <a:r>
              <a:rPr lang="zh-CN" altLang="en-US" sz="2000" dirty="0"/>
              <a:t> </a:t>
            </a:r>
            <a:r>
              <a:rPr lang="en-US" altLang="zh-CN" sz="2000" dirty="0"/>
              <a:t>how</a:t>
            </a:r>
            <a:r>
              <a:rPr lang="zh-CN" altLang="en-US" sz="2000" dirty="0"/>
              <a:t> </a:t>
            </a:r>
            <a:r>
              <a:rPr lang="en-US" altLang="zh-CN" sz="2000" dirty="0"/>
              <a:t>to</a:t>
            </a:r>
            <a:r>
              <a:rPr lang="zh-CN" altLang="en-US" sz="2000" dirty="0"/>
              <a:t> </a:t>
            </a:r>
            <a:r>
              <a:rPr lang="en-US" altLang="zh-CN" sz="2000" dirty="0"/>
              <a:t>control</a:t>
            </a:r>
            <a:r>
              <a:rPr lang="zh-CN" altLang="en-US" sz="2000" dirty="0"/>
              <a:t> </a:t>
            </a:r>
            <a:r>
              <a:rPr lang="en-US" altLang="zh-CN" sz="2000" dirty="0"/>
              <a:t>the</a:t>
            </a:r>
            <a:r>
              <a:rPr lang="zh-CN" altLang="en-US" sz="2000" dirty="0"/>
              <a:t> </a:t>
            </a:r>
            <a:r>
              <a:rPr lang="en-US" altLang="zh-CN" sz="2000" dirty="0"/>
              <a:t>drone</a:t>
            </a:r>
            <a:r>
              <a:rPr lang="zh-CN" altLang="en-US" sz="2000" dirty="0"/>
              <a:t> </a:t>
            </a:r>
            <a:r>
              <a:rPr lang="en-US" altLang="zh-CN" sz="2000" dirty="0"/>
              <a:t>through</a:t>
            </a:r>
            <a:r>
              <a:rPr lang="zh-CN" altLang="en-US" sz="2000" dirty="0"/>
              <a:t> </a:t>
            </a:r>
            <a:r>
              <a:rPr lang="en-US" altLang="zh-CN" sz="2000" dirty="0"/>
              <a:t>Onboard SDK</a:t>
            </a:r>
          </a:p>
          <a:p>
            <a:pPr>
              <a:lnSpc>
                <a:spcPct val="150000"/>
              </a:lnSpc>
              <a:buFont typeface="Arial" charset="0"/>
              <a:buChar char="•"/>
            </a:pPr>
            <a:r>
              <a:rPr lang="en-US" altLang="zh-CN" sz="2000" dirty="0"/>
              <a:t>Build an APP which can send order to M100</a:t>
            </a:r>
          </a:p>
          <a:p>
            <a:pPr>
              <a:lnSpc>
                <a:spcPct val="150000"/>
              </a:lnSpc>
              <a:buFont typeface="Arial" charset="0"/>
              <a:buChar char="•"/>
            </a:pPr>
            <a:endParaRPr lang="en-US" sz="2000" dirty="0"/>
          </a:p>
        </p:txBody>
      </p:sp>
    </p:spTree>
    <p:extLst>
      <p:ext uri="{BB962C8B-B14F-4D97-AF65-F5344CB8AC3E}">
        <p14:creationId xmlns:p14="http://schemas.microsoft.com/office/powerpoint/2010/main" val="285792073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91B5FC6D-3E2E-4737-BA79-23D15DF06BFB}"/>
              </a:ext>
            </a:extLst>
          </p:cNvPr>
          <p:cNvSpPr/>
          <p:nvPr/>
        </p:nvSpPr>
        <p:spPr>
          <a:xfrm>
            <a:off x="107780" y="224134"/>
            <a:ext cx="6266138"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Reading/Literature Review</a:t>
            </a:r>
          </a:p>
        </p:txBody>
      </p:sp>
      <p:sp>
        <p:nvSpPr>
          <p:cNvPr id="3" name="Content Placeholder 3">
            <a:extLst>
              <a:ext uri="{FF2B5EF4-FFF2-40B4-BE49-F238E27FC236}">
                <a16:creationId xmlns:a16="http://schemas.microsoft.com/office/drawing/2014/main" xmlns="" id="{75FCE440-B589-495E-BE7C-5DDF5C7D5005}"/>
              </a:ext>
            </a:extLst>
          </p:cNvPr>
          <p:cNvSpPr txBox="1">
            <a:spLocks/>
          </p:cNvSpPr>
          <p:nvPr/>
        </p:nvSpPr>
        <p:spPr>
          <a:xfrm>
            <a:off x="235631" y="1127516"/>
            <a:ext cx="11720806" cy="493776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nSpc>
                <a:spcPct val="150000"/>
              </a:lnSpc>
              <a:buNone/>
            </a:pPr>
            <a:r>
              <a:rPr lang="en-US" i="1" dirty="0">
                <a:solidFill>
                  <a:schemeClr val="bg1">
                    <a:lumMod val="50000"/>
                  </a:schemeClr>
                </a:solidFill>
              </a:rPr>
              <a:t>If you did any reading/literature review in the past two weeks, then:</a:t>
            </a:r>
          </a:p>
          <a:p>
            <a:pPr>
              <a:lnSpc>
                <a:spcPct val="150000"/>
              </a:lnSpc>
            </a:pPr>
            <a:r>
              <a:rPr lang="en-US" altLang="zh-CN" dirty="0"/>
              <a:t>DJI</a:t>
            </a:r>
            <a:r>
              <a:rPr lang="zh-CN" altLang="en-US" dirty="0"/>
              <a:t> </a:t>
            </a:r>
            <a:r>
              <a:rPr lang="en-US" altLang="zh-CN" dirty="0"/>
              <a:t>onboard SDK</a:t>
            </a:r>
            <a:r>
              <a:rPr lang="zh-CN" altLang="en-US" dirty="0"/>
              <a:t> </a:t>
            </a:r>
            <a:r>
              <a:rPr lang="en-US" altLang="zh-CN" dirty="0"/>
              <a:t>tutorial</a:t>
            </a:r>
          </a:p>
          <a:p>
            <a:pPr>
              <a:lnSpc>
                <a:spcPct val="150000"/>
              </a:lnSpc>
            </a:pPr>
            <a:r>
              <a:rPr lang="en-US" altLang="zh-CN" dirty="0"/>
              <a:t>Udemy: Linux beginner </a:t>
            </a:r>
          </a:p>
          <a:p>
            <a:pPr algn="just">
              <a:lnSpc>
                <a:spcPct val="150000"/>
              </a:lnSpc>
            </a:pPr>
            <a:r>
              <a:rPr lang="en-US" altLang="zh-CN" dirty="0"/>
              <a:t>DJI onboard API: </a:t>
            </a:r>
            <a:r>
              <a:rPr lang="en-US" altLang="zh-CN" dirty="0">
                <a:hlinkClick r:id="rId2"/>
              </a:rPr>
              <a:t>https://developer.dji.com/onboard-api-reference/index.html</a:t>
            </a:r>
            <a:endParaRPr lang="en-US" altLang="zh-CN" dirty="0"/>
          </a:p>
          <a:p>
            <a:pPr algn="just">
              <a:lnSpc>
                <a:spcPct val="150000"/>
              </a:lnSpc>
            </a:pPr>
            <a:r>
              <a:rPr lang="en-US" altLang="zh-CN" dirty="0"/>
              <a:t>Linux org tutorial</a:t>
            </a:r>
          </a:p>
          <a:p>
            <a:pPr>
              <a:lnSpc>
                <a:spcPct val="150000"/>
              </a:lnSpc>
            </a:pPr>
            <a:endParaRPr lang="en-US" dirty="0"/>
          </a:p>
          <a:p>
            <a:pPr>
              <a:lnSpc>
                <a:spcPct val="150000"/>
              </a:lnSpc>
            </a:pPr>
            <a:endParaRPr lang="en-US" altLang="zh-CN" dirty="0"/>
          </a:p>
        </p:txBody>
      </p:sp>
    </p:spTree>
    <p:extLst>
      <p:ext uri="{BB962C8B-B14F-4D97-AF65-F5344CB8AC3E}">
        <p14:creationId xmlns:p14="http://schemas.microsoft.com/office/powerpoint/2010/main" val="30449987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xmlns="" id="{514FBC6D-8763-4F95-A5CF-C3867E7FC219}"/>
              </a:ext>
            </a:extLst>
          </p:cNvPr>
          <p:cNvSpPr/>
          <p:nvPr/>
        </p:nvSpPr>
        <p:spPr>
          <a:xfrm>
            <a:off x="116739" y="242795"/>
            <a:ext cx="7146765" cy="769441"/>
          </a:xfrm>
          <a:prstGeom prst="rect">
            <a:avLst/>
          </a:prstGeom>
          <a:noFill/>
        </p:spPr>
        <p:txBody>
          <a:bodyPr wrap="none" lIns="91440" tIns="45720" rIns="91440" bIns="45720">
            <a:spAutoFit/>
          </a:bodyPr>
          <a:lstStyle/>
          <a:p>
            <a:pPr algn="ctr"/>
            <a:r>
              <a:rPr lang="en-US" sz="4400" b="0" cap="none" spc="0" dirty="0">
                <a:ln w="0"/>
                <a:solidFill>
                  <a:schemeClr val="tx1"/>
                </a:solidFill>
                <a:effectLst>
                  <a:outerShdw blurRad="38100" dist="19050" dir="2700000" algn="tl" rotWithShape="0">
                    <a:schemeClr val="dk1">
                      <a:alpha val="40000"/>
                    </a:schemeClr>
                  </a:outerShdw>
                </a:effectLst>
              </a:rPr>
              <a:t>Current Challenges/Discussion</a:t>
            </a:r>
          </a:p>
        </p:txBody>
      </p:sp>
      <p:sp>
        <p:nvSpPr>
          <p:cNvPr id="3" name="Content Placeholder 3">
            <a:extLst>
              <a:ext uri="{FF2B5EF4-FFF2-40B4-BE49-F238E27FC236}">
                <a16:creationId xmlns:a16="http://schemas.microsoft.com/office/drawing/2014/main" xmlns="" id="{DF49B073-0E14-40AF-B4BE-8CEF29F7EFDA}"/>
              </a:ext>
            </a:extLst>
          </p:cNvPr>
          <p:cNvSpPr txBox="1">
            <a:spLocks/>
          </p:cNvSpPr>
          <p:nvPr/>
        </p:nvSpPr>
        <p:spPr>
          <a:xfrm>
            <a:off x="116739" y="2045169"/>
            <a:ext cx="11950959" cy="3898431"/>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marR="0" lvl="0" indent="0" defTabSz="914400" eaLnBrk="1" fontAlgn="auto" latinLnBrk="0" hangingPunct="1">
              <a:lnSpc>
                <a:spcPct val="150000"/>
              </a:lnSpc>
              <a:spcBef>
                <a:spcPts val="0"/>
              </a:spcBef>
              <a:spcAft>
                <a:spcPts val="0"/>
              </a:spcAft>
              <a:buClrTx/>
              <a:buSzTx/>
              <a:buFontTx/>
              <a:buNone/>
              <a:tabLst/>
              <a:defRPr/>
            </a:pPr>
            <a:r>
              <a:rPr lang="en-US" altLang="zh-CN" dirty="0"/>
              <a:t>Using Linux system is the main challenge, and also setup a new raspberry pi. It is the first time for me to use </a:t>
            </a:r>
            <a:r>
              <a:rPr lang="en-US" altLang="zh-CN" dirty="0" err="1"/>
              <a:t>linux</a:t>
            </a:r>
            <a:r>
              <a:rPr lang="en-US" altLang="zh-CN" dirty="0"/>
              <a:t> system, which has a huge difference compared to windows and </a:t>
            </a:r>
            <a:r>
              <a:rPr lang="en-US" altLang="zh-CN" dirty="0" err="1"/>
              <a:t>macos</a:t>
            </a:r>
            <a:r>
              <a:rPr lang="en-US" altLang="zh-CN" dirty="0"/>
              <a:t>. And</a:t>
            </a:r>
            <a:r>
              <a:rPr lang="zh-CN" altLang="en-US" dirty="0"/>
              <a:t> </a:t>
            </a:r>
            <a:r>
              <a:rPr lang="en-US" altLang="zh-CN" dirty="0"/>
              <a:t>communication</a:t>
            </a:r>
            <a:r>
              <a:rPr lang="zh-CN" altLang="en-US" dirty="0"/>
              <a:t> </a:t>
            </a:r>
            <a:r>
              <a:rPr lang="en-US" altLang="zh-CN" dirty="0"/>
              <a:t>between</a:t>
            </a:r>
            <a:r>
              <a:rPr lang="zh-CN" altLang="en-US" dirty="0"/>
              <a:t> </a:t>
            </a:r>
            <a:r>
              <a:rPr lang="en-US" altLang="zh-CN" dirty="0"/>
              <a:t>drone</a:t>
            </a:r>
            <a:r>
              <a:rPr lang="zh-CN" altLang="en-US" dirty="0"/>
              <a:t> </a:t>
            </a:r>
            <a:r>
              <a:rPr lang="en-US" altLang="zh-CN" dirty="0"/>
              <a:t>and</a:t>
            </a:r>
            <a:r>
              <a:rPr lang="zh-CN" altLang="en-US" dirty="0"/>
              <a:t> </a:t>
            </a:r>
            <a:r>
              <a:rPr lang="en-US" altLang="zh-CN" dirty="0" err="1"/>
              <a:t>raspbeery</a:t>
            </a:r>
            <a:r>
              <a:rPr lang="zh-CN" altLang="en-US" dirty="0"/>
              <a:t> </a:t>
            </a:r>
            <a:r>
              <a:rPr lang="en-US" altLang="zh-CN" dirty="0"/>
              <a:t>is</a:t>
            </a:r>
            <a:r>
              <a:rPr lang="zh-CN" altLang="en-US" dirty="0"/>
              <a:t> </a:t>
            </a:r>
            <a:r>
              <a:rPr lang="en-US" altLang="zh-CN" dirty="0"/>
              <a:t>another</a:t>
            </a:r>
            <a:r>
              <a:rPr lang="zh-CN" altLang="en-US" dirty="0"/>
              <a:t> </a:t>
            </a:r>
            <a:r>
              <a:rPr lang="en-US" altLang="zh-CN" dirty="0"/>
              <a:t>challenge.</a:t>
            </a:r>
            <a:endParaRPr lang="en-US" dirty="0"/>
          </a:p>
        </p:txBody>
      </p:sp>
    </p:spTree>
    <p:extLst>
      <p:ext uri="{BB962C8B-B14F-4D97-AF65-F5344CB8AC3E}">
        <p14:creationId xmlns:p14="http://schemas.microsoft.com/office/powerpoint/2010/main" val="309226466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DE453E51-5F91-4728-AFC0-AC506A238891}"/>
              </a:ext>
            </a:extLst>
          </p:cNvPr>
          <p:cNvSpPr txBox="1"/>
          <p:nvPr/>
        </p:nvSpPr>
        <p:spPr>
          <a:xfrm>
            <a:off x="967409" y="225287"/>
            <a:ext cx="9806609" cy="584775"/>
          </a:xfrm>
          <a:prstGeom prst="rect">
            <a:avLst/>
          </a:prstGeom>
          <a:noFill/>
        </p:spPr>
        <p:txBody>
          <a:bodyPr wrap="square" rtlCol="0">
            <a:spAutoFit/>
          </a:bodyPr>
          <a:lstStyle/>
          <a:p>
            <a:r>
              <a:rPr lang="en-US" sz="3200" dirty="0"/>
              <a:t>Lab 1: test communication between mobile and M100  </a:t>
            </a:r>
          </a:p>
        </p:txBody>
      </p:sp>
      <p:sp>
        <p:nvSpPr>
          <p:cNvPr id="4" name="TextBox 3">
            <a:extLst>
              <a:ext uri="{FF2B5EF4-FFF2-40B4-BE49-F238E27FC236}">
                <a16:creationId xmlns:a16="http://schemas.microsoft.com/office/drawing/2014/main" xmlns="" id="{67465AA3-2F08-4AA4-B5EA-0741DEE0E6DB}"/>
              </a:ext>
            </a:extLst>
          </p:cNvPr>
          <p:cNvSpPr txBox="1"/>
          <p:nvPr/>
        </p:nvSpPr>
        <p:spPr>
          <a:xfrm>
            <a:off x="967409" y="2173356"/>
            <a:ext cx="4680356" cy="2954655"/>
          </a:xfrm>
          <a:prstGeom prst="rect">
            <a:avLst/>
          </a:prstGeom>
          <a:noFill/>
        </p:spPr>
        <p:txBody>
          <a:bodyPr wrap="square" rtlCol="0">
            <a:spAutoFit/>
          </a:bodyPr>
          <a:lstStyle/>
          <a:p>
            <a:r>
              <a:rPr lang="en-US" sz="2400" dirty="0"/>
              <a:t>Introduction:</a:t>
            </a:r>
          </a:p>
          <a:p>
            <a:endParaRPr lang="en-US" sz="2400" dirty="0"/>
          </a:p>
          <a:p>
            <a:r>
              <a:rPr lang="en-US" sz="2400" dirty="0"/>
              <a:t>The drone m100 supplies API to for mobile to use SDK function to send order. The mobile needs to connect the remote controller to achieve its function </a:t>
            </a:r>
          </a:p>
          <a:p>
            <a:endParaRPr lang="en-US" dirty="0"/>
          </a:p>
        </p:txBody>
      </p:sp>
      <p:pic>
        <p:nvPicPr>
          <p:cNvPr id="6" name="Picture 5">
            <a:extLst>
              <a:ext uri="{FF2B5EF4-FFF2-40B4-BE49-F238E27FC236}">
                <a16:creationId xmlns:a16="http://schemas.microsoft.com/office/drawing/2014/main" xmlns="" id="{0631D908-1058-4DBB-89D4-15973FA3055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43407" y="2146686"/>
            <a:ext cx="2457450" cy="2981325"/>
          </a:xfrm>
          <a:prstGeom prst="rect">
            <a:avLst/>
          </a:prstGeom>
        </p:spPr>
      </p:pic>
    </p:spTree>
    <p:extLst>
      <p:ext uri="{BB962C8B-B14F-4D97-AF65-F5344CB8AC3E}">
        <p14:creationId xmlns:p14="http://schemas.microsoft.com/office/powerpoint/2010/main" val="183731198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095ECE92-D36D-446E-8B4F-2229C0AB50E7}"/>
              </a:ext>
            </a:extLst>
          </p:cNvPr>
          <p:cNvPicPr>
            <a:picLocks noChangeAspect="1"/>
          </p:cNvPicPr>
          <p:nvPr/>
        </p:nvPicPr>
        <p:blipFill>
          <a:blip r:embed="rId2"/>
          <a:stretch>
            <a:fillRect/>
          </a:stretch>
        </p:blipFill>
        <p:spPr>
          <a:xfrm rot="5400000">
            <a:off x="6493069" y="1521870"/>
            <a:ext cx="5071781" cy="3803836"/>
          </a:xfrm>
          <a:prstGeom prst="rect">
            <a:avLst/>
          </a:prstGeom>
        </p:spPr>
      </p:pic>
      <p:sp>
        <p:nvSpPr>
          <p:cNvPr id="3" name="TextBox 2">
            <a:extLst>
              <a:ext uri="{FF2B5EF4-FFF2-40B4-BE49-F238E27FC236}">
                <a16:creationId xmlns:a16="http://schemas.microsoft.com/office/drawing/2014/main" xmlns="" id="{59B36919-4B2D-42E7-AB56-ED0E64D7D9A8}"/>
              </a:ext>
            </a:extLst>
          </p:cNvPr>
          <p:cNvSpPr txBox="1"/>
          <p:nvPr/>
        </p:nvSpPr>
        <p:spPr>
          <a:xfrm>
            <a:off x="967407" y="1444488"/>
            <a:ext cx="4452731" cy="3693319"/>
          </a:xfrm>
          <a:prstGeom prst="rect">
            <a:avLst/>
          </a:prstGeom>
          <a:noFill/>
        </p:spPr>
        <p:txBody>
          <a:bodyPr wrap="square" rtlCol="0">
            <a:spAutoFit/>
          </a:bodyPr>
          <a:lstStyle/>
          <a:p>
            <a:r>
              <a:rPr lang="en-US" sz="2400" dirty="0"/>
              <a:t>Progress: </a:t>
            </a:r>
          </a:p>
          <a:p>
            <a:endParaRPr lang="en-US" sz="2400" dirty="0"/>
          </a:p>
          <a:p>
            <a:pPr marL="342900" indent="-342900">
              <a:buAutoNum type="arabicPeriod"/>
            </a:pPr>
            <a:r>
              <a:rPr lang="en-US" sz="2400" dirty="0"/>
              <a:t>Prepare the objective-c coding, and SDK APP key.</a:t>
            </a:r>
          </a:p>
          <a:p>
            <a:pPr marL="342900" indent="-342900">
              <a:buAutoNum type="arabicPeriod"/>
            </a:pPr>
            <a:r>
              <a:rPr lang="en-US" sz="2400" dirty="0"/>
              <a:t>Upload the code into mobile iPhone 6s.</a:t>
            </a:r>
          </a:p>
          <a:p>
            <a:pPr marL="342900" indent="-342900">
              <a:buAutoNum type="arabicPeriod"/>
            </a:pPr>
            <a:r>
              <a:rPr lang="en-US" sz="2400" dirty="0"/>
              <a:t>Turn on the devices</a:t>
            </a:r>
          </a:p>
          <a:p>
            <a:pPr marL="342900" indent="-342900">
              <a:buAutoNum type="arabicPeriod"/>
            </a:pPr>
            <a:r>
              <a:rPr lang="en-US" sz="2400" dirty="0"/>
              <a:t> </a:t>
            </a:r>
            <a:r>
              <a:rPr lang="en-US" altLang="zh-CN" sz="2400" dirty="0"/>
              <a:t>Send</a:t>
            </a:r>
            <a:r>
              <a:rPr lang="zh-CN" altLang="en-US" sz="2400" dirty="0"/>
              <a:t> </a:t>
            </a:r>
            <a:r>
              <a:rPr lang="en-US" altLang="zh-CN" sz="2400" dirty="0"/>
              <a:t>order</a:t>
            </a:r>
            <a:r>
              <a:rPr lang="zh-CN" altLang="en-US" sz="2400" dirty="0"/>
              <a:t> </a:t>
            </a:r>
            <a:r>
              <a:rPr lang="en-US" altLang="zh-CN" sz="2400" dirty="0"/>
              <a:t>turn</a:t>
            </a:r>
            <a:r>
              <a:rPr lang="zh-CN" altLang="en-US" sz="2400" dirty="0"/>
              <a:t> </a:t>
            </a:r>
            <a:r>
              <a:rPr lang="en-US" altLang="zh-CN" sz="2400" dirty="0"/>
              <a:t>on</a:t>
            </a:r>
            <a:r>
              <a:rPr lang="zh-CN" altLang="en-US" sz="2400" dirty="0"/>
              <a:t> </a:t>
            </a:r>
            <a:r>
              <a:rPr lang="en-US" altLang="zh-CN" sz="2400" dirty="0"/>
              <a:t>the</a:t>
            </a:r>
            <a:r>
              <a:rPr lang="zh-CN" altLang="en-US" sz="2400" dirty="0"/>
              <a:t> </a:t>
            </a:r>
            <a:r>
              <a:rPr lang="en-US" altLang="zh-CN" sz="2400" dirty="0"/>
              <a:t>motor.</a:t>
            </a:r>
          </a:p>
          <a:p>
            <a:pPr marL="342900" indent="-342900">
              <a:buAutoNum type="arabicPeriod"/>
            </a:pPr>
            <a:r>
              <a:rPr lang="en-US" sz="2400" dirty="0"/>
              <a:t>M100 motor rotate</a:t>
            </a:r>
          </a:p>
          <a:p>
            <a:endParaRPr lang="en-US" dirty="0"/>
          </a:p>
        </p:txBody>
      </p:sp>
    </p:spTree>
    <p:extLst>
      <p:ext uri="{BB962C8B-B14F-4D97-AF65-F5344CB8AC3E}">
        <p14:creationId xmlns:p14="http://schemas.microsoft.com/office/powerpoint/2010/main" val="353372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xmlns="" id="{9BD8EF07-000F-443E-8F06-BA759BC2AABC}"/>
              </a:ext>
            </a:extLst>
          </p:cNvPr>
          <p:cNvSpPr txBox="1"/>
          <p:nvPr/>
        </p:nvSpPr>
        <p:spPr>
          <a:xfrm>
            <a:off x="967409" y="225287"/>
            <a:ext cx="9806609" cy="584775"/>
          </a:xfrm>
          <a:prstGeom prst="rect">
            <a:avLst/>
          </a:prstGeom>
          <a:noFill/>
        </p:spPr>
        <p:txBody>
          <a:bodyPr wrap="square" rtlCol="0">
            <a:spAutoFit/>
          </a:bodyPr>
          <a:lstStyle/>
          <a:p>
            <a:r>
              <a:rPr lang="en-US" sz="3200" dirty="0"/>
              <a:t>Lab 2: test communication between mobile and M100  </a:t>
            </a:r>
          </a:p>
        </p:txBody>
      </p:sp>
      <p:sp>
        <p:nvSpPr>
          <p:cNvPr id="3" name="TextBox 2">
            <a:extLst>
              <a:ext uri="{FF2B5EF4-FFF2-40B4-BE49-F238E27FC236}">
                <a16:creationId xmlns:a16="http://schemas.microsoft.com/office/drawing/2014/main" xmlns="" id="{CDF1699C-1A2D-4364-BE21-7E77A9763641}"/>
              </a:ext>
            </a:extLst>
          </p:cNvPr>
          <p:cNvSpPr txBox="1"/>
          <p:nvPr/>
        </p:nvSpPr>
        <p:spPr>
          <a:xfrm>
            <a:off x="1039126" y="954156"/>
            <a:ext cx="9663173" cy="1938992"/>
          </a:xfrm>
          <a:prstGeom prst="rect">
            <a:avLst/>
          </a:prstGeom>
          <a:noFill/>
        </p:spPr>
        <p:txBody>
          <a:bodyPr wrap="square" rtlCol="0">
            <a:spAutoFit/>
          </a:bodyPr>
          <a:lstStyle/>
          <a:p>
            <a:r>
              <a:rPr lang="en-US" sz="2400" dirty="0"/>
              <a:t>Introduction:</a:t>
            </a:r>
          </a:p>
          <a:p>
            <a:endParaRPr lang="en-US" sz="2400" dirty="0"/>
          </a:p>
          <a:p>
            <a:r>
              <a:rPr lang="en-US" sz="2400" dirty="0"/>
              <a:t>The drone m100 supplies API to for </a:t>
            </a:r>
            <a:r>
              <a:rPr lang="en-US" sz="2400" dirty="0" err="1"/>
              <a:t>linux</a:t>
            </a:r>
            <a:r>
              <a:rPr lang="en-US" sz="2400" dirty="0"/>
              <a:t>, </a:t>
            </a:r>
            <a:r>
              <a:rPr lang="en-US" sz="2400" dirty="0" err="1"/>
              <a:t>qt</a:t>
            </a:r>
            <a:r>
              <a:rPr lang="en-US" sz="2400" dirty="0"/>
              <a:t>, </a:t>
            </a:r>
            <a:r>
              <a:rPr lang="en-US" sz="2400" dirty="0" err="1"/>
              <a:t>ros</a:t>
            </a:r>
            <a:r>
              <a:rPr lang="en-US" sz="2400" dirty="0"/>
              <a:t> or stm32 to use onboard SDK function to control the drone.  In this project, Raspberry Pi is used as the controller board. </a:t>
            </a:r>
            <a:endParaRPr lang="en-US" dirty="0"/>
          </a:p>
        </p:txBody>
      </p:sp>
      <p:pic>
        <p:nvPicPr>
          <p:cNvPr id="5" name="Picture 4">
            <a:extLst>
              <a:ext uri="{FF2B5EF4-FFF2-40B4-BE49-F238E27FC236}">
                <a16:creationId xmlns:a16="http://schemas.microsoft.com/office/drawing/2014/main" xmlns="" id="{29A8E506-A9CE-45C1-B1B6-F72F40F5B04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09692" y="3170147"/>
            <a:ext cx="7106642" cy="1705213"/>
          </a:xfrm>
          <a:prstGeom prst="rect">
            <a:avLst/>
          </a:prstGeom>
        </p:spPr>
      </p:pic>
      <p:sp>
        <p:nvSpPr>
          <p:cNvPr id="6" name="TextBox 5">
            <a:extLst>
              <a:ext uri="{FF2B5EF4-FFF2-40B4-BE49-F238E27FC236}">
                <a16:creationId xmlns:a16="http://schemas.microsoft.com/office/drawing/2014/main" xmlns="" id="{9316DF7A-A6B8-442E-9AE9-CB41B2332635}"/>
              </a:ext>
            </a:extLst>
          </p:cNvPr>
          <p:cNvSpPr txBox="1"/>
          <p:nvPr/>
        </p:nvSpPr>
        <p:spPr>
          <a:xfrm>
            <a:off x="4996070" y="3699588"/>
            <a:ext cx="1219200" cy="646331"/>
          </a:xfrm>
          <a:prstGeom prst="rect">
            <a:avLst/>
          </a:prstGeom>
          <a:solidFill>
            <a:schemeClr val="accent1"/>
          </a:solidFill>
        </p:spPr>
        <p:txBody>
          <a:bodyPr wrap="square" rtlCol="0">
            <a:spAutoFit/>
          </a:bodyPr>
          <a:lstStyle/>
          <a:p>
            <a:r>
              <a:rPr lang="en-US" dirty="0"/>
              <a:t>Raspberry Pi</a:t>
            </a:r>
          </a:p>
        </p:txBody>
      </p:sp>
    </p:spTree>
    <p:extLst>
      <p:ext uri="{BB962C8B-B14F-4D97-AF65-F5344CB8AC3E}">
        <p14:creationId xmlns:p14="http://schemas.microsoft.com/office/powerpoint/2010/main" val="7045998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xmlns="" id="{145180FD-4C7D-492C-8BF0-061B97DD47AC}"/>
              </a:ext>
            </a:extLst>
          </p:cNvPr>
          <p:cNvPicPr>
            <a:picLocks noChangeAspect="1"/>
          </p:cNvPicPr>
          <p:nvPr/>
        </p:nvPicPr>
        <p:blipFill>
          <a:blip r:embed="rId2"/>
          <a:stretch>
            <a:fillRect/>
          </a:stretch>
        </p:blipFill>
        <p:spPr>
          <a:xfrm rot="16200000">
            <a:off x="6957231" y="230616"/>
            <a:ext cx="3213942" cy="5713675"/>
          </a:xfrm>
          <a:prstGeom prst="rect">
            <a:avLst/>
          </a:prstGeom>
        </p:spPr>
      </p:pic>
      <p:sp>
        <p:nvSpPr>
          <p:cNvPr id="3" name="TextBox 2">
            <a:extLst>
              <a:ext uri="{FF2B5EF4-FFF2-40B4-BE49-F238E27FC236}">
                <a16:creationId xmlns:a16="http://schemas.microsoft.com/office/drawing/2014/main" xmlns="" id="{CF697536-AC0F-48AC-BB51-582ED7EF57FE}"/>
              </a:ext>
            </a:extLst>
          </p:cNvPr>
          <p:cNvSpPr txBox="1"/>
          <p:nvPr/>
        </p:nvSpPr>
        <p:spPr>
          <a:xfrm>
            <a:off x="530085" y="1370438"/>
            <a:ext cx="4452731" cy="1938992"/>
          </a:xfrm>
          <a:prstGeom prst="rect">
            <a:avLst/>
          </a:prstGeom>
          <a:noFill/>
        </p:spPr>
        <p:txBody>
          <a:bodyPr wrap="square" rtlCol="0">
            <a:spAutoFit/>
          </a:bodyPr>
          <a:lstStyle/>
          <a:p>
            <a:r>
              <a:rPr lang="en-US" sz="2400" dirty="0"/>
              <a:t>Progress 1: </a:t>
            </a:r>
          </a:p>
          <a:p>
            <a:endParaRPr lang="en-US" sz="2400" dirty="0"/>
          </a:p>
          <a:p>
            <a:pPr marL="342900" indent="-342900">
              <a:buAutoNum type="arabicPeriod"/>
            </a:pPr>
            <a:r>
              <a:rPr lang="en-US" sz="2400" dirty="0"/>
              <a:t>Connect Raspberry Pi to laptop</a:t>
            </a:r>
          </a:p>
          <a:p>
            <a:pPr marL="342900" indent="-342900">
              <a:buAutoNum type="arabicPeriod"/>
            </a:pPr>
            <a:r>
              <a:rPr lang="en-US" sz="2400" dirty="0"/>
              <a:t>Upload </a:t>
            </a:r>
            <a:r>
              <a:rPr lang="en-US" sz="2400" dirty="0" err="1"/>
              <a:t>linux</a:t>
            </a:r>
            <a:r>
              <a:rPr lang="en-US" sz="2400" dirty="0"/>
              <a:t> system into </a:t>
            </a:r>
            <a:r>
              <a:rPr lang="en-US" sz="2400" dirty="0" err="1"/>
              <a:t>Rpi</a:t>
            </a:r>
            <a:endParaRPr lang="en-US" sz="2400" dirty="0"/>
          </a:p>
          <a:p>
            <a:pPr marL="342900" indent="-342900">
              <a:buAutoNum type="arabicPeriod"/>
            </a:pPr>
            <a:r>
              <a:rPr lang="en-US" altLang="zh-CN" sz="2400" dirty="0"/>
              <a:t>Install </a:t>
            </a:r>
            <a:r>
              <a:rPr lang="en-US" altLang="zh-CN" sz="2400" dirty="0" err="1"/>
              <a:t>c++</a:t>
            </a:r>
            <a:r>
              <a:rPr lang="en-US" altLang="zh-CN" sz="2400" dirty="0"/>
              <a:t> IDE to write code</a:t>
            </a:r>
            <a:endParaRPr lang="en-US" sz="2400" dirty="0"/>
          </a:p>
        </p:txBody>
      </p:sp>
    </p:spTree>
    <p:extLst>
      <p:ext uri="{BB962C8B-B14F-4D97-AF65-F5344CB8AC3E}">
        <p14:creationId xmlns:p14="http://schemas.microsoft.com/office/powerpoint/2010/main" val="46992977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588</TotalTime>
  <Words>420</Words>
  <Application>Microsoft Macintosh PowerPoint</Application>
  <PresentationFormat>Widescreen</PresentationFormat>
  <Paragraphs>57</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Arial</vt:lpstr>
      <vt:lpstr>Calibri</vt:lpstr>
      <vt:lpstr>Calibri Light</vt:lpstr>
      <vt:lpstr>Gisha</vt:lpstr>
      <vt:lpstr>Humanst521 Lt BT</vt:lpstr>
      <vt:lpstr>等线</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AMD</dc:creator>
  <cp:lastModifiedBy>Jianhui Li</cp:lastModifiedBy>
  <cp:revision>34</cp:revision>
  <dcterms:created xsi:type="dcterms:W3CDTF">2018-05-28T20:22:14Z</dcterms:created>
  <dcterms:modified xsi:type="dcterms:W3CDTF">2018-08-14T00:29:34Z</dcterms:modified>
</cp:coreProperties>
</file>

<file path=docProps/thumbnail.jpeg>
</file>